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0" r:id="rId2"/>
    <p:sldId id="271" r:id="rId3"/>
    <p:sldId id="272" r:id="rId4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1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EA13F-6CC4-4B36-96F1-15CC6CC404C8}" type="datetimeFigureOut">
              <a:rPr lang="es-ES" smtClean="0"/>
              <a:t>03/07/2023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7466A-B7AC-4AC7-9CB8-E1D7AFEB0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4365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28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0606F004-B757-4371-B591-AC59D64E929B}" type="slidenum">
              <a:rPr lang="ca-ES" sz="1200" b="0" strike="noStrike" spc="-1">
                <a:latin typeface="Times New Roman"/>
              </a:rPr>
              <a:t>1</a:t>
            </a:fld>
            <a:endParaRPr lang="ca-E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28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04DED77D-122D-498F-A933-3AAC7F03C222}" type="slidenum">
              <a:rPr lang="ca-ES" sz="1200" b="0" strike="noStrike" spc="-1">
                <a:latin typeface="Times New Roman"/>
              </a:rPr>
              <a:t>2</a:t>
            </a:fld>
            <a:endParaRPr lang="ca-E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29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17242072-08E3-45B9-BD2B-99C9597A283D}" type="slidenum">
              <a:rPr lang="ca-ES" sz="1200" b="0" strike="noStrike" spc="-1">
                <a:latin typeface="Times New Roman"/>
              </a:rPr>
              <a:t>3</a:t>
            </a:fld>
            <a:endParaRPr lang="ca-E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6F5D95-2FD9-407F-8860-80302F3D9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6FD5E3-4796-44D9-ACD9-8ED984F79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300DC9-121C-4C34-AE92-EC657BF7F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3731-0CB9-4B2B-A1C5-E89411525D58}" type="datetimeFigureOut">
              <a:rPr lang="es-ES" smtClean="0"/>
              <a:t>03/07/2023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5BEF1D-E601-42F3-9AA2-F8683A8A4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E6B897-9807-4E2E-B43B-A97E04DCF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BBCA-2032-4F69-970E-2721AEDD98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6732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B5B520-0C50-4412-9A45-88D8FC5D6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AF81B6-5B5D-4983-B394-0AEDE4952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46AE73-4B92-4AF6-A599-E06362272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3731-0CB9-4B2B-A1C5-E89411525D58}" type="datetimeFigureOut">
              <a:rPr lang="es-ES" smtClean="0"/>
              <a:t>03/07/2023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F109F2-80A3-44FB-8BD8-415D5926B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700C76-4613-4F99-9445-EEADCB1BD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BBCA-2032-4F69-970E-2721AEDD98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04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3A47C31-D9E5-447D-9A1C-2515092200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FB5E02-95BB-4800-ADB5-750AB3A50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B65FE9-556A-4E30-A6FD-874EC53AF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3731-0CB9-4B2B-A1C5-E89411525D58}" type="datetimeFigureOut">
              <a:rPr lang="es-ES" smtClean="0"/>
              <a:t>03/07/2023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9D5914-EDF1-46C5-9F18-8BE23738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074200-94EA-4366-9C81-3223718CE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BBCA-2032-4F69-970E-2721AEDD98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478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FA52F8-CC85-4948-82C6-E69A9C334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03AE2B-CBE7-417D-BEC0-DD2408706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573684-63AF-4D38-990F-59A46144A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3731-0CB9-4B2B-A1C5-E89411525D58}" type="datetimeFigureOut">
              <a:rPr lang="es-ES" smtClean="0"/>
              <a:t>03/07/2023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5D513E-B383-424A-8763-AB5F8A032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1CF557-8682-4E96-B1AF-A367A5199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BBCA-2032-4F69-970E-2721AEDD98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498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7AC233-B7A7-40CB-BAAD-D9008C580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74C0F2-C836-4431-81F6-EBD1995D8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7A4DDE-C619-446E-8D1E-F9AF441D5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3731-0CB9-4B2B-A1C5-E89411525D58}" type="datetimeFigureOut">
              <a:rPr lang="es-ES" smtClean="0"/>
              <a:t>03/07/2023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F0A650-5E0B-4058-8E8D-B98FD5131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292DF4-EF25-4AB0-A094-CDF5A9F8D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BBCA-2032-4F69-970E-2721AEDD98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634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429D7E-9B05-4891-9C8C-64E4720F3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E41BE2-E6A9-4839-B455-99710E9A5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B37B326-1324-446D-B072-924A50E89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8AD0DF-5D70-48CB-9A9E-8E2334EAF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3731-0CB9-4B2B-A1C5-E89411525D58}" type="datetimeFigureOut">
              <a:rPr lang="es-ES" smtClean="0"/>
              <a:t>03/07/2023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DC478C-1FE7-4EF3-A360-E17A7D834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C5D509A-8D35-4C58-BBD6-C52647FF0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BBCA-2032-4F69-970E-2721AEDD98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986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1AE46-672B-4AD5-AEC8-60BEDE3AB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C1FF8E-0443-473C-8325-D48F25DBC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4DB83A-BB3D-4674-AEEC-51DF2AFE7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9245219-7883-4E3E-A20C-17885AB71B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8E1F4FD-490B-4BB5-8039-2D6868A82B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C482BFF-B573-49E2-8469-0D1630DE9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3731-0CB9-4B2B-A1C5-E89411525D58}" type="datetimeFigureOut">
              <a:rPr lang="es-ES" smtClean="0"/>
              <a:t>03/07/2023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DA18E44-E0B8-4ED4-A997-2EF464AB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383869F-198A-4409-8D8A-53B859BB7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BBCA-2032-4F69-970E-2721AEDD98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0902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8C34E-FC17-4549-A3D2-F5668309A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6F54042-E06E-4A6A-ACF4-8F589FC42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3731-0CB9-4B2B-A1C5-E89411525D58}" type="datetimeFigureOut">
              <a:rPr lang="es-ES" smtClean="0"/>
              <a:t>03/07/2023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08A2FB-6258-46A4-AAAD-A58BEE8EA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FE692E-3134-4C04-B709-8109D9264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BBCA-2032-4F69-970E-2721AEDD98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1054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2E5C2F3-CA7B-4E93-A622-F49CB8100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3731-0CB9-4B2B-A1C5-E89411525D58}" type="datetimeFigureOut">
              <a:rPr lang="es-ES" smtClean="0"/>
              <a:t>03/07/2023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837F49C-03AF-48E6-9423-6FBC9B01A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E1A3574-31EF-453C-9108-97E0F51DE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BBCA-2032-4F69-970E-2721AEDD98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146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6E7435-58AB-4534-A3A4-135FCB2C3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DCDDAB-E7A9-4F59-980E-06E169732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1E1174-6F86-43B1-977E-8687D3472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D59D75-E84B-4F80-83DB-99BFA9282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3731-0CB9-4B2B-A1C5-E89411525D58}" type="datetimeFigureOut">
              <a:rPr lang="es-ES" smtClean="0"/>
              <a:t>03/07/2023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328479-1EC9-4E3B-BD68-733500C76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1166C5-2553-4B28-90A7-6124CB238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BBCA-2032-4F69-970E-2721AEDD98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527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137AA3-45D6-4F4D-88F7-0BE7C5FAF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514A7B7-5200-43C8-965A-592F57E5D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97C707-5007-4832-A6EE-F7CBDC44F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2B830C-29B3-46C5-A71A-74DD02220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3731-0CB9-4B2B-A1C5-E89411525D58}" type="datetimeFigureOut">
              <a:rPr lang="es-ES" smtClean="0"/>
              <a:t>03/07/2023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A7C0DF-5B58-4951-8E29-BE7275E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53AAA0-E460-4FC1-8CA2-649EC8542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BBCA-2032-4F69-970E-2721AEDD98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367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ED027E4-2ED1-4F2C-BDB3-24588CF5A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B06E2C-D463-45BA-87A8-80BB33EC5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3B1D82-FD8A-4A70-9DCA-F5EA559337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A3731-0CB9-4B2B-A1C5-E89411525D58}" type="datetimeFigureOut">
              <a:rPr lang="es-ES" smtClean="0"/>
              <a:t>03/07/2023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957814-2CC1-44AE-B32E-39B5BF01E6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695B33-83F2-4E82-B165-52E96C63E2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7BBCA-2032-4F69-970E-2721AEDD98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85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0" y="-28080"/>
            <a:ext cx="12191760" cy="1631160"/>
          </a:xfrm>
          <a:prstGeom prst="rect">
            <a:avLst/>
          </a:prstGeom>
          <a:ln>
            <a:solidFill>
              <a:srgbClr val="98B855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a-ES" sz="2000" b="1" strike="noStrike" spc="-1">
                <a:solidFill>
                  <a:srgbClr val="000000"/>
                </a:solidFill>
                <a:latin typeface="Calibri"/>
              </a:rPr>
              <a:t>MESURES  PER COL·LABORAR ACTIVAMENT, </a:t>
            </a:r>
            <a:endParaRPr lang="ca-E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a-ES" sz="2000" b="1" strike="noStrike" spc="-1">
                <a:solidFill>
                  <a:srgbClr val="000000"/>
                </a:solidFill>
                <a:latin typeface="Calibri"/>
              </a:rPr>
              <a:t>EN LA CONSERVACIÓ DE LES PAPALLONES I ELS POL·LINITZADORS. </a:t>
            </a:r>
            <a:endParaRPr lang="ca-ES" sz="2000" b="0" strike="noStrike" spc="-1"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1143720" y="1890360"/>
            <a:ext cx="9184680" cy="350640"/>
          </a:xfrm>
          <a:prstGeom prst="rect">
            <a:avLst/>
          </a:prstGeom>
          <a:solidFill>
            <a:srgbClr val="E5FFE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ca-ES" sz="1600" b="1" strike="noStrike" spc="-1">
                <a:solidFill>
                  <a:srgbClr val="000000"/>
                </a:solidFill>
                <a:latin typeface="Arial"/>
                <a:ea typeface="Calibri"/>
              </a:rPr>
              <a:t>REFUGI URBÀ PER A LES PAPALLONES: COM LES CIUTATS PODEN AJUDAR ACTIVAMENT</a:t>
            </a:r>
            <a:endParaRPr lang="ca-ES" sz="1600" b="0" strike="noStrike" spc="-1">
              <a:latin typeface="Arial"/>
            </a:endParaRPr>
          </a:p>
        </p:txBody>
      </p:sp>
      <p:sp>
        <p:nvSpPr>
          <p:cNvPr id="159" name="CustomShape 3"/>
          <p:cNvSpPr/>
          <p:nvPr/>
        </p:nvSpPr>
        <p:spPr>
          <a:xfrm>
            <a:off x="291240" y="2559240"/>
            <a:ext cx="3671280" cy="4123440"/>
          </a:xfrm>
          <a:prstGeom prst="rect">
            <a:avLst/>
          </a:prstGeom>
          <a:solidFill>
            <a:srgbClr val="E6FEF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7000"/>
              </a:lnSpc>
              <a:spcAft>
                <a:spcPts val="799"/>
              </a:spcAft>
            </a:pPr>
            <a:endParaRPr lang="ca-ES" sz="1800" b="0" strike="noStrike" spc="-1" dirty="0">
              <a:latin typeface="Arial"/>
            </a:endParaRPr>
          </a:p>
          <a:p>
            <a:pPr marL="343080" indent="-342720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Calibri"/>
              <a:buAutoNum type="arabicPeriod"/>
            </a:pPr>
            <a:r>
              <a:rPr lang="ca-ES" sz="1600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Disposar d’un espai exterior i convertir-ho  en un refugi per a papallones i diferents espècies d’insectes.</a:t>
            </a:r>
            <a:endParaRPr lang="ca-ES" sz="1600" b="0" strike="noStrike" spc="-1" dirty="0">
              <a:latin typeface="Arial"/>
            </a:endParaRPr>
          </a:p>
          <a:p>
            <a:pPr marL="343080" indent="-342720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Calibri"/>
              <a:buAutoNum type="arabicPeriod"/>
            </a:pPr>
            <a:r>
              <a:rPr lang="ca-ES" sz="1600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Establir masses d’espècies          autòctones en terrasses,              patis, horts, jardins, escoles,       centres de treball, etc.</a:t>
            </a:r>
            <a:endParaRPr lang="ca-ES" sz="1600" b="0" strike="noStrike" spc="-1" dirty="0">
              <a:latin typeface="Arial"/>
            </a:endParaRPr>
          </a:p>
          <a:p>
            <a:pPr marL="343080" indent="-342720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Calibri"/>
              <a:buAutoNum type="arabicPeriod"/>
            </a:pPr>
            <a:r>
              <a:rPr lang="ca-ES" sz="1600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Establir floracions                         esglaonades per tenir                 flors en totes les estacions.           </a:t>
            </a:r>
            <a:endParaRPr lang="ca-ES" sz="1600" b="0" strike="noStrike" spc="-1" dirty="0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endParaRPr lang="ca-ES" sz="1600" b="0" strike="noStrike" spc="-1" dirty="0">
              <a:latin typeface="Arial"/>
            </a:endParaRPr>
          </a:p>
        </p:txBody>
      </p:sp>
      <p:sp>
        <p:nvSpPr>
          <p:cNvPr id="160" name="CustomShape 4"/>
          <p:cNvSpPr/>
          <p:nvPr/>
        </p:nvSpPr>
        <p:spPr>
          <a:xfrm>
            <a:off x="6962760" y="2565360"/>
            <a:ext cx="3173760" cy="1492920"/>
          </a:xfrm>
          <a:prstGeom prst="rect">
            <a:avLst/>
          </a:prstGeom>
          <a:solidFill>
            <a:srgbClr val="E6FEF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Calibri"/>
              <a:buAutoNum type="arabicPeriod" startAt="4"/>
            </a:pPr>
            <a:r>
              <a:rPr lang="ca-ES" sz="1600" b="1" strike="noStrike" spc="-1">
                <a:solidFill>
                  <a:srgbClr val="000000"/>
                </a:solidFill>
                <a:latin typeface="Arial"/>
                <a:ea typeface="Times New Roman"/>
              </a:rPr>
              <a:t>Ubicar a punts d’aigua </a:t>
            </a:r>
            <a:endParaRPr lang="ca-ES" sz="1600" b="0" strike="noStrike" spc="-1">
              <a:latin typeface="Arial"/>
            </a:endParaRPr>
          </a:p>
          <a:p>
            <a:pPr marL="343080" indent="-342720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Calibri"/>
              <a:buAutoNum type="arabicPeriod" startAt="4"/>
            </a:pPr>
            <a:r>
              <a:rPr lang="ca-ES" sz="1600" b="1" strike="noStrike" spc="-1">
                <a:solidFill>
                  <a:srgbClr val="000000"/>
                </a:solidFill>
                <a:latin typeface="Arial"/>
                <a:ea typeface="Tahoma"/>
              </a:rPr>
              <a:t>Crear als horts petits fangars </a:t>
            </a:r>
            <a:r>
              <a:rPr lang="ca-ES" sz="1600" b="1" strike="noStrike" spc="-1">
                <a:solidFill>
                  <a:srgbClr val="000000"/>
                </a:solidFill>
                <a:latin typeface="Arial"/>
                <a:ea typeface="Times New Roman"/>
              </a:rPr>
              <a:t>de terra argilosa, per poder </a:t>
            </a:r>
            <a:r>
              <a:rPr lang="ca-ES" sz="1600" b="1" strike="noStrike" spc="-1">
                <a:solidFill>
                  <a:srgbClr val="000000"/>
                </a:solidFill>
                <a:latin typeface="Arial"/>
                <a:ea typeface="Tahoma"/>
              </a:rPr>
              <a:t>libar sals  minerals.</a:t>
            </a:r>
            <a:endParaRPr lang="ca-ES" sz="1600" b="0" strike="noStrike" spc="-1">
              <a:latin typeface="Arial"/>
            </a:endParaRPr>
          </a:p>
        </p:txBody>
      </p:sp>
      <p:sp>
        <p:nvSpPr>
          <p:cNvPr id="161" name="CustomShape 5"/>
          <p:cNvSpPr/>
          <p:nvPr/>
        </p:nvSpPr>
        <p:spPr>
          <a:xfrm>
            <a:off x="6944400" y="5564520"/>
            <a:ext cx="5072040" cy="820440"/>
          </a:xfrm>
          <a:prstGeom prst="rect">
            <a:avLst/>
          </a:prstGeom>
          <a:solidFill>
            <a:srgbClr val="E6FEF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1600" b="1" strike="noStrike" spc="-1">
                <a:solidFill>
                  <a:srgbClr val="000000"/>
                </a:solidFill>
                <a:latin typeface="Arial"/>
                <a:ea typeface="Times New Roman"/>
              </a:rPr>
              <a:t>6. No utilitzar insecticides i fer controls biològics.</a:t>
            </a:r>
            <a:endParaRPr lang="ca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a-ES" sz="1600" b="1" strike="noStrike" spc="-1">
                <a:solidFill>
                  <a:srgbClr val="000000"/>
                </a:solidFill>
                <a:latin typeface="Arial"/>
                <a:ea typeface="Times New Roman"/>
              </a:rPr>
              <a:t>                                    </a:t>
            </a:r>
            <a:endParaRPr lang="ca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a-ES" sz="1600" b="1" strike="noStrike" spc="-1">
                <a:solidFill>
                  <a:srgbClr val="000000"/>
                </a:solidFill>
                <a:latin typeface="Arial"/>
                <a:ea typeface="Times New Roman"/>
              </a:rPr>
              <a:t>7. Fer un hotel d’insectes         </a:t>
            </a:r>
            <a:endParaRPr lang="ca-ES" sz="1600" b="0" strike="noStrike" spc="-1">
              <a:latin typeface="Arial"/>
            </a:endParaRPr>
          </a:p>
        </p:txBody>
      </p:sp>
      <p:pic>
        <p:nvPicPr>
          <p:cNvPr id="162" name="Picture 8"/>
          <p:cNvPicPr/>
          <p:nvPr/>
        </p:nvPicPr>
        <p:blipFill>
          <a:blip r:embed="rId3"/>
          <a:stretch/>
        </p:blipFill>
        <p:spPr>
          <a:xfrm>
            <a:off x="10328400" y="2559240"/>
            <a:ext cx="1687680" cy="2939040"/>
          </a:xfrm>
          <a:prstGeom prst="rect">
            <a:avLst/>
          </a:prstGeom>
          <a:ln>
            <a:noFill/>
          </a:ln>
        </p:spPr>
      </p:pic>
      <p:pic>
        <p:nvPicPr>
          <p:cNvPr id="163" name="Picture 10"/>
          <p:cNvPicPr/>
          <p:nvPr/>
        </p:nvPicPr>
        <p:blipFill>
          <a:blip r:embed="rId4"/>
          <a:stretch/>
        </p:blipFill>
        <p:spPr>
          <a:xfrm>
            <a:off x="9036360" y="4141080"/>
            <a:ext cx="1037880" cy="1384560"/>
          </a:xfrm>
          <a:prstGeom prst="rect">
            <a:avLst/>
          </a:prstGeom>
          <a:ln>
            <a:noFill/>
          </a:ln>
        </p:spPr>
      </p:pic>
      <p:pic>
        <p:nvPicPr>
          <p:cNvPr id="164" name="Picture 4"/>
          <p:cNvPicPr/>
          <p:nvPr/>
        </p:nvPicPr>
        <p:blipFill>
          <a:blip r:embed="rId5"/>
          <a:stretch/>
        </p:blipFill>
        <p:spPr>
          <a:xfrm>
            <a:off x="4136040" y="2561400"/>
            <a:ext cx="2532600" cy="3906360"/>
          </a:xfrm>
          <a:prstGeom prst="rect">
            <a:avLst/>
          </a:prstGeom>
          <a:ln>
            <a:noFill/>
          </a:ln>
        </p:spPr>
      </p:pic>
      <p:pic>
        <p:nvPicPr>
          <p:cNvPr id="165" name="Picture 6"/>
          <p:cNvPicPr/>
          <p:nvPr/>
        </p:nvPicPr>
        <p:blipFill>
          <a:blip r:embed="rId6"/>
          <a:stretch/>
        </p:blipFill>
        <p:spPr>
          <a:xfrm>
            <a:off x="6962760" y="4168080"/>
            <a:ext cx="1944720" cy="1330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7139160" y="1601640"/>
            <a:ext cx="4850280" cy="4851000"/>
          </a:xfrm>
          <a:prstGeom prst="rect">
            <a:avLst/>
          </a:prstGeom>
          <a:solidFill>
            <a:srgbClr val="F3FFF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ca-ES" sz="1600" b="1" strike="noStrike" spc="-1">
                <a:solidFill>
                  <a:srgbClr val="000000"/>
                </a:solidFill>
                <a:latin typeface="Arial"/>
                <a:ea typeface="Times New Roman"/>
              </a:rPr>
              <a:t>CONVERTEIX-TE EN PROTECTOR AMBIENTAL. </a:t>
            </a:r>
            <a:endParaRPr lang="ca-ES" sz="1600" b="0" strike="noStrike" spc="-1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ca-ES" sz="1600" b="1" strike="noStrike" spc="-1">
                <a:solidFill>
                  <a:srgbClr val="000000"/>
                </a:solidFill>
                <a:latin typeface="Arial"/>
                <a:ea typeface="Times New Roman"/>
              </a:rPr>
              <a:t>Implica’t per la conservació de la natura amb  les associacions i fundacions ambientals que trobaràs arreu de Catalunya</a:t>
            </a:r>
            <a:endParaRPr lang="ca-ES" sz="1600" b="0" strike="noStrike" spc="-1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endParaRPr lang="ca-ES" sz="1600" b="0" strike="noStrike" spc="-1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endParaRPr lang="ca-ES" sz="1600" b="0" strike="noStrike" spc="-1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endParaRPr lang="ca-ES" sz="1600" b="0" strike="noStrike" spc="-1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endParaRPr lang="ca-ES" sz="1600" b="0" strike="noStrike" spc="-1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endParaRPr lang="ca-ES" sz="1600" b="0" strike="noStrike" spc="-1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endParaRPr lang="ca-ES" sz="1600" b="0" strike="noStrike" spc="-1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endParaRPr lang="ca-ES" sz="1600" b="0" strike="noStrike" spc="-1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endParaRPr lang="ca-ES" sz="1600" b="0" strike="noStrike" spc="-1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endParaRPr lang="ca-ES" sz="1600" b="0" strike="noStrike" spc="-1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endParaRPr lang="ca-ES" sz="1600" b="0" strike="noStrike" spc="-1"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220680" y="2718360"/>
            <a:ext cx="3727080" cy="2680200"/>
          </a:xfrm>
          <a:prstGeom prst="rect">
            <a:avLst/>
          </a:prstGeom>
          <a:solidFill>
            <a:srgbClr val="F3FFF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ca-ES" sz="1600" b="1" strike="noStrike" spc="-1">
                <a:solidFill>
                  <a:srgbClr val="000000"/>
                </a:solidFill>
                <a:latin typeface="Arial"/>
                <a:ea typeface="Times New Roman"/>
              </a:rPr>
              <a:t>8- Proposar i realitzar en el centre educatiu o de treball una plantació d’espècies autòctones. </a:t>
            </a:r>
            <a:endParaRPr lang="ca-ES" sz="1600" b="0" strike="noStrike" spc="-1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endParaRPr lang="ca-ES" sz="1600" b="0" strike="noStrike" spc="-1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endParaRPr lang="ca-ES" sz="1600" b="0" strike="noStrike" spc="-1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endParaRPr lang="ca-ES" sz="1600" b="0" strike="noStrike" spc="-1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endParaRPr lang="ca-ES" sz="1600" b="0" strike="noStrike" spc="-1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endParaRPr lang="ca-ES" sz="1600" b="0" strike="noStrike" spc="-1">
              <a:latin typeface="Arial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0" y="0"/>
            <a:ext cx="12191760" cy="1381680"/>
          </a:xfrm>
          <a:prstGeom prst="rect">
            <a:avLst/>
          </a:prstGeom>
          <a:ln>
            <a:solidFill>
              <a:srgbClr val="98B855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a-ES" sz="2000" b="1" strike="noStrike" spc="-1">
                <a:solidFill>
                  <a:srgbClr val="000000"/>
                </a:solidFill>
                <a:latin typeface="Calibri"/>
              </a:rPr>
              <a:t>MESURES  PER COL·LABORAR ACTIVAMENT, </a:t>
            </a:r>
            <a:endParaRPr lang="ca-E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a-ES" sz="2000" b="1" strike="noStrike" spc="-1">
                <a:solidFill>
                  <a:srgbClr val="000000"/>
                </a:solidFill>
                <a:latin typeface="Calibri"/>
              </a:rPr>
              <a:t>EN LA CONSERVACIÓ DE LES PAPALLONES I ELS POL·LINITZADORS. </a:t>
            </a:r>
            <a:endParaRPr lang="ca-ES" sz="2000" b="0" strike="noStrike" spc="-1">
              <a:latin typeface="Arial"/>
            </a:endParaRPr>
          </a:p>
        </p:txBody>
      </p:sp>
      <p:sp>
        <p:nvSpPr>
          <p:cNvPr id="169" name="CustomShape 4"/>
          <p:cNvSpPr/>
          <p:nvPr/>
        </p:nvSpPr>
        <p:spPr>
          <a:xfrm>
            <a:off x="236880" y="1711080"/>
            <a:ext cx="3710880" cy="820440"/>
          </a:xfrm>
          <a:prstGeom prst="rect">
            <a:avLst/>
          </a:prstGeom>
          <a:solidFill>
            <a:srgbClr val="F3FFF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1600" b="1" strike="noStrike" spc="-1">
                <a:solidFill>
                  <a:srgbClr val="000000"/>
                </a:solidFill>
                <a:latin typeface="Arial"/>
                <a:ea typeface="Times New Roman"/>
              </a:rPr>
              <a:t>7- Protecció dels espais ruderals  on creixen plantes nectaríferes que funcionen com hostatgeres.</a:t>
            </a:r>
            <a:endParaRPr lang="ca-ES" sz="1600" b="0" strike="noStrike" spc="-1">
              <a:latin typeface="Arial"/>
            </a:endParaRPr>
          </a:p>
        </p:txBody>
      </p:sp>
      <p:sp>
        <p:nvSpPr>
          <p:cNvPr id="170" name="CustomShape 5"/>
          <p:cNvSpPr/>
          <p:nvPr/>
        </p:nvSpPr>
        <p:spPr>
          <a:xfrm>
            <a:off x="4345560" y="1711080"/>
            <a:ext cx="2633040" cy="4714200"/>
          </a:xfrm>
          <a:prstGeom prst="rect">
            <a:avLst/>
          </a:prstGeom>
          <a:solidFill>
            <a:srgbClr val="F3FFF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1600" b="1" strike="noStrike" spc="-1">
                <a:solidFill>
                  <a:srgbClr val="000000"/>
                </a:solidFill>
                <a:latin typeface="Arial"/>
              </a:rPr>
              <a:t>11- Protegir el món   agrícola tradicional</a:t>
            </a:r>
            <a:endParaRPr lang="ca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600" b="0" strike="noStrike" spc="-1">
              <a:latin typeface="Arial"/>
            </a:endParaRPr>
          </a:p>
        </p:txBody>
      </p:sp>
      <p:sp>
        <p:nvSpPr>
          <p:cNvPr id="171" name="CustomShape 6"/>
          <p:cNvSpPr/>
          <p:nvPr/>
        </p:nvSpPr>
        <p:spPr>
          <a:xfrm>
            <a:off x="175680" y="6101280"/>
            <a:ext cx="3936240" cy="349920"/>
          </a:xfrm>
          <a:prstGeom prst="rect">
            <a:avLst/>
          </a:prstGeom>
          <a:solidFill>
            <a:srgbClr val="F3FFF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ca-ES" sz="1600" b="1" strike="noStrike" spc="-1">
                <a:solidFill>
                  <a:srgbClr val="000000"/>
                </a:solidFill>
                <a:latin typeface="Arial"/>
                <a:ea typeface="Times New Roman"/>
              </a:rPr>
              <a:t>10- Conservar i fer murs de pedra seca</a:t>
            </a:r>
            <a:endParaRPr lang="ca-ES" sz="1600" b="0" strike="noStrike" spc="-1">
              <a:latin typeface="Arial"/>
            </a:endParaRPr>
          </a:p>
        </p:txBody>
      </p:sp>
      <p:pic>
        <p:nvPicPr>
          <p:cNvPr id="172" name="Picture 8"/>
          <p:cNvPicPr/>
          <p:nvPr/>
        </p:nvPicPr>
        <p:blipFill>
          <a:blip r:embed="rId3"/>
          <a:stretch/>
        </p:blipFill>
        <p:spPr>
          <a:xfrm>
            <a:off x="10043280" y="3014280"/>
            <a:ext cx="1187280" cy="1446840"/>
          </a:xfrm>
          <a:prstGeom prst="rect">
            <a:avLst/>
          </a:prstGeom>
          <a:ln>
            <a:noFill/>
          </a:ln>
        </p:spPr>
      </p:pic>
      <p:sp>
        <p:nvSpPr>
          <p:cNvPr id="173" name="CustomShape 7"/>
          <p:cNvSpPr/>
          <p:nvPr/>
        </p:nvSpPr>
        <p:spPr>
          <a:xfrm>
            <a:off x="5943600" y="32767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8"/>
          <p:cNvSpPr/>
          <p:nvPr/>
        </p:nvSpPr>
        <p:spPr>
          <a:xfrm>
            <a:off x="6095880" y="34290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CustomShape 9"/>
          <p:cNvSpPr/>
          <p:nvPr/>
        </p:nvSpPr>
        <p:spPr>
          <a:xfrm>
            <a:off x="6248520" y="358128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6" name="Picture 16"/>
          <p:cNvPicPr/>
          <p:nvPr/>
        </p:nvPicPr>
        <p:blipFill>
          <a:blip r:embed="rId4"/>
          <a:stretch/>
        </p:blipFill>
        <p:spPr>
          <a:xfrm>
            <a:off x="7319160" y="3014280"/>
            <a:ext cx="2397600" cy="1438200"/>
          </a:xfrm>
          <a:prstGeom prst="rect">
            <a:avLst/>
          </a:prstGeom>
          <a:ln>
            <a:noFill/>
          </a:ln>
        </p:spPr>
      </p:pic>
      <p:pic>
        <p:nvPicPr>
          <p:cNvPr id="177" name="Picture 18"/>
          <p:cNvPicPr/>
          <p:nvPr/>
        </p:nvPicPr>
        <p:blipFill>
          <a:blip r:embed="rId5"/>
          <a:stretch/>
        </p:blipFill>
        <p:spPr>
          <a:xfrm>
            <a:off x="7347240" y="4720320"/>
            <a:ext cx="2369160" cy="1578240"/>
          </a:xfrm>
          <a:prstGeom prst="rect">
            <a:avLst/>
          </a:prstGeom>
          <a:ln>
            <a:noFill/>
          </a:ln>
        </p:spPr>
      </p:pic>
      <p:pic>
        <p:nvPicPr>
          <p:cNvPr id="178" name="Picture 22"/>
          <p:cNvPicPr/>
          <p:nvPr/>
        </p:nvPicPr>
        <p:blipFill>
          <a:blip r:embed="rId6"/>
          <a:stretch/>
        </p:blipFill>
        <p:spPr>
          <a:xfrm>
            <a:off x="4465080" y="2640600"/>
            <a:ext cx="2324880" cy="1305720"/>
          </a:xfrm>
          <a:prstGeom prst="rect">
            <a:avLst/>
          </a:prstGeom>
          <a:ln>
            <a:noFill/>
          </a:ln>
        </p:spPr>
      </p:pic>
      <p:pic>
        <p:nvPicPr>
          <p:cNvPr id="179" name="Picture 30"/>
          <p:cNvPicPr/>
          <p:nvPr/>
        </p:nvPicPr>
        <p:blipFill>
          <a:blip r:embed="rId7"/>
          <a:srcRect l="40637"/>
          <a:stretch/>
        </p:blipFill>
        <p:spPr>
          <a:xfrm>
            <a:off x="4506120" y="4167000"/>
            <a:ext cx="2283840" cy="2158920"/>
          </a:xfrm>
          <a:prstGeom prst="rect">
            <a:avLst/>
          </a:prstGeom>
          <a:ln>
            <a:noFill/>
          </a:ln>
        </p:spPr>
      </p:pic>
      <p:pic>
        <p:nvPicPr>
          <p:cNvPr id="180" name="Picture 34"/>
          <p:cNvPicPr/>
          <p:nvPr/>
        </p:nvPicPr>
        <p:blipFill>
          <a:blip r:embed="rId8"/>
          <a:srcRect b="8480"/>
          <a:stretch/>
        </p:blipFill>
        <p:spPr>
          <a:xfrm>
            <a:off x="2016720" y="3759120"/>
            <a:ext cx="1788480" cy="1115640"/>
          </a:xfrm>
          <a:prstGeom prst="rect">
            <a:avLst/>
          </a:prstGeom>
          <a:ln>
            <a:noFill/>
          </a:ln>
        </p:spPr>
      </p:pic>
      <p:pic>
        <p:nvPicPr>
          <p:cNvPr id="181" name="Picture 40"/>
          <p:cNvPicPr/>
          <p:nvPr/>
        </p:nvPicPr>
        <p:blipFill>
          <a:blip r:embed="rId9"/>
          <a:srcRect l="14631" r="44617" b="1609"/>
          <a:stretch/>
        </p:blipFill>
        <p:spPr>
          <a:xfrm>
            <a:off x="10043280" y="4679640"/>
            <a:ext cx="1216800" cy="1618560"/>
          </a:xfrm>
          <a:prstGeom prst="rect">
            <a:avLst/>
          </a:prstGeom>
          <a:ln>
            <a:noFill/>
          </a:ln>
        </p:spPr>
      </p:pic>
      <p:pic>
        <p:nvPicPr>
          <p:cNvPr id="182" name="Picture 2"/>
          <p:cNvPicPr/>
          <p:nvPr/>
        </p:nvPicPr>
        <p:blipFill>
          <a:blip r:embed="rId10"/>
          <a:srcRect t="14555" b="11811"/>
          <a:stretch/>
        </p:blipFill>
        <p:spPr>
          <a:xfrm>
            <a:off x="382320" y="3744000"/>
            <a:ext cx="1514160" cy="1114920"/>
          </a:xfrm>
          <a:prstGeom prst="rect">
            <a:avLst/>
          </a:prstGeom>
          <a:ln>
            <a:noFill/>
          </a:ln>
        </p:spPr>
      </p:pic>
      <p:sp>
        <p:nvSpPr>
          <p:cNvPr id="183" name="CustomShape 10"/>
          <p:cNvSpPr/>
          <p:nvPr/>
        </p:nvSpPr>
        <p:spPr>
          <a:xfrm>
            <a:off x="220680" y="5062320"/>
            <a:ext cx="3727080" cy="903600"/>
          </a:xfrm>
          <a:prstGeom prst="rect">
            <a:avLst/>
          </a:prstGeom>
          <a:solidFill>
            <a:srgbClr val="F3FFF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ca-ES" sz="1600" b="1" strike="noStrike" spc="-1">
                <a:solidFill>
                  <a:srgbClr val="000000"/>
                </a:solidFill>
                <a:latin typeface="Arial"/>
                <a:ea typeface="Times New Roman"/>
              </a:rPr>
              <a:t>9- Identificar plantes, papallones i erugues per protegir-les i poder explicar els beneficis que aporten</a:t>
            </a:r>
            <a:r>
              <a:rPr lang="ca-ES" sz="1800" b="1" strike="noStrike" spc="-1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lang="ca-E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230040" y="1751760"/>
            <a:ext cx="5344920" cy="1063080"/>
          </a:xfrm>
          <a:prstGeom prst="rect">
            <a:avLst/>
          </a:prstGeom>
          <a:solidFill>
            <a:srgbClr val="F3FFF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1600" b="1" strike="noStrike" spc="-1" dirty="0">
                <a:solidFill>
                  <a:srgbClr val="333333"/>
                </a:solidFill>
                <a:latin typeface="Arial"/>
              </a:rPr>
              <a:t>Recollir llavors de plantes silvestres a</a:t>
            </a:r>
            <a:r>
              <a:rPr lang="ca-ES" sz="1600" b="1" strike="noStrike" spc="-1" dirty="0">
                <a:solidFill>
                  <a:srgbClr val="000000"/>
                </a:solidFill>
                <a:latin typeface="Arial"/>
              </a:rPr>
              <a:t>utòctones (hostatgeres i nectaríferes).</a:t>
            </a:r>
            <a:r>
              <a:rPr lang="ca-E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ca-ES" sz="1600" b="1" strike="noStrike" spc="-1" dirty="0">
                <a:solidFill>
                  <a:srgbClr val="000000"/>
                </a:solidFill>
                <a:latin typeface="Arial"/>
              </a:rPr>
              <a:t>A</a:t>
            </a:r>
            <a:r>
              <a:rPr lang="ca-ES" sz="1600" b="1" strike="noStrike" spc="-1" dirty="0">
                <a:solidFill>
                  <a:srgbClr val="333333"/>
                </a:solidFill>
                <a:latin typeface="Arial"/>
              </a:rPr>
              <a:t>ssegura't que coneixes les espècies i no fas malbé altres plantes en el procés.</a:t>
            </a:r>
            <a:endParaRPr lang="ca-ES" sz="1600" b="0" strike="noStrike" spc="-1" dirty="0">
              <a:latin typeface="Arial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0" y="0"/>
            <a:ext cx="12191760" cy="1383840"/>
          </a:xfrm>
          <a:prstGeom prst="rect">
            <a:avLst/>
          </a:prstGeom>
          <a:ln>
            <a:solidFill>
              <a:srgbClr val="98B855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a-ES" sz="2000" b="1" strike="noStrike" spc="-1">
                <a:solidFill>
                  <a:srgbClr val="000000"/>
                </a:solidFill>
                <a:latin typeface="Calibri"/>
              </a:rPr>
              <a:t>MESURES  PER COL·LABORAR ACTIVAMENT, </a:t>
            </a:r>
            <a:endParaRPr lang="ca-E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a-ES" sz="2000" b="1" strike="noStrike" spc="-1">
                <a:solidFill>
                  <a:srgbClr val="000000"/>
                </a:solidFill>
                <a:latin typeface="Calibri"/>
              </a:rPr>
              <a:t>EN LA CONSERVACIÓ DE LES PAPALLONES I ELS POL·LINITZADORS. </a:t>
            </a:r>
            <a:endParaRPr lang="ca-ES" sz="2000" b="0" strike="noStrike" spc="-1">
              <a:latin typeface="Arial"/>
            </a:endParaRPr>
          </a:p>
        </p:txBody>
      </p:sp>
      <p:sp>
        <p:nvSpPr>
          <p:cNvPr id="186" name="CustomShape 3"/>
          <p:cNvSpPr/>
          <p:nvPr/>
        </p:nvSpPr>
        <p:spPr>
          <a:xfrm>
            <a:off x="5977440" y="1791360"/>
            <a:ext cx="3708720" cy="4625640"/>
          </a:xfrm>
          <a:prstGeom prst="rect">
            <a:avLst/>
          </a:prstGeom>
          <a:solidFill>
            <a:srgbClr val="F3FFF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1600" b="1" strike="noStrike" spc="-1">
                <a:solidFill>
                  <a:srgbClr val="000000"/>
                </a:solidFill>
                <a:latin typeface="Arial"/>
              </a:rPr>
              <a:t>Cria in situ:</a:t>
            </a:r>
            <a:endParaRPr lang="ca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a-ES" sz="1600" b="1" strike="noStrike" spc="-1">
                <a:solidFill>
                  <a:srgbClr val="000000"/>
                </a:solidFill>
                <a:latin typeface="Arial"/>
              </a:rPr>
              <a:t>Realitza la sembra de llavors en els marges de camins, descampats, escocells d’arbres, etc. </a:t>
            </a:r>
            <a:endParaRPr lang="ca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a-ES" sz="1600" b="1" strike="noStrike" spc="-1">
                <a:solidFill>
                  <a:srgbClr val="000000"/>
                </a:solidFill>
                <a:latin typeface="Arial"/>
              </a:rPr>
              <a:t>Això generara l'atracció de papallones que dipositaran ous i s’impulsarà la reproducció i el creixement de poblacions.</a:t>
            </a:r>
            <a:endParaRPr lang="ca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br/>
            <a:endParaRPr lang="ca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600" b="0" strike="noStrike" spc="-1">
              <a:latin typeface="Arial"/>
            </a:endParaRPr>
          </a:p>
        </p:txBody>
      </p:sp>
      <p:sp>
        <p:nvSpPr>
          <p:cNvPr id="187" name="CustomShape 4"/>
          <p:cNvSpPr/>
          <p:nvPr/>
        </p:nvSpPr>
        <p:spPr>
          <a:xfrm>
            <a:off x="9877320" y="1956960"/>
            <a:ext cx="1958760" cy="4479480"/>
          </a:xfrm>
          <a:prstGeom prst="rect">
            <a:avLst/>
          </a:prstGeom>
          <a:solidFill>
            <a:srgbClr val="F3FFF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a-ES" sz="1800" b="0" strike="noStrike" spc="-1">
                <a:solidFill>
                  <a:srgbClr val="000000"/>
                </a:solidFill>
                <a:latin typeface="Calibri"/>
              </a:rPr>
              <a:t>Ortigues</a:t>
            </a: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800" b="0" strike="noStrike" spc="-1">
              <a:latin typeface="Arial"/>
            </a:endParaRPr>
          </a:p>
        </p:txBody>
      </p:sp>
      <p:sp>
        <p:nvSpPr>
          <p:cNvPr id="188" name="CustomShape 5"/>
          <p:cNvSpPr/>
          <p:nvPr/>
        </p:nvSpPr>
        <p:spPr>
          <a:xfrm>
            <a:off x="243000" y="2845800"/>
            <a:ext cx="1539360" cy="3656520"/>
          </a:xfrm>
          <a:prstGeom prst="rect">
            <a:avLst/>
          </a:prstGeom>
          <a:solidFill>
            <a:srgbClr val="F3FFF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1800" b="0" strike="noStrike" spc="-1">
                <a:solidFill>
                  <a:srgbClr val="000000"/>
                </a:solidFill>
                <a:latin typeface="Calibri"/>
              </a:rPr>
              <a:t>Malva</a:t>
            </a: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800" b="0" strike="noStrike" spc="-1">
              <a:latin typeface="Arial"/>
            </a:endParaRPr>
          </a:p>
        </p:txBody>
      </p:sp>
      <p:pic>
        <p:nvPicPr>
          <p:cNvPr id="189" name="Picture 8"/>
          <p:cNvPicPr/>
          <p:nvPr/>
        </p:nvPicPr>
        <p:blipFill>
          <a:blip r:embed="rId3"/>
          <a:stretch/>
        </p:blipFill>
        <p:spPr>
          <a:xfrm>
            <a:off x="9974520" y="3146760"/>
            <a:ext cx="1539720" cy="1539720"/>
          </a:xfrm>
          <a:prstGeom prst="rect">
            <a:avLst/>
          </a:prstGeom>
          <a:ln>
            <a:noFill/>
          </a:ln>
        </p:spPr>
      </p:pic>
      <p:pic>
        <p:nvPicPr>
          <p:cNvPr id="190" name="Picture 10"/>
          <p:cNvPicPr/>
          <p:nvPr/>
        </p:nvPicPr>
        <p:blipFill>
          <a:blip r:embed="rId4"/>
          <a:stretch/>
        </p:blipFill>
        <p:spPr>
          <a:xfrm>
            <a:off x="9988560" y="4977720"/>
            <a:ext cx="1539720" cy="1218960"/>
          </a:xfrm>
          <a:prstGeom prst="rect">
            <a:avLst/>
          </a:prstGeom>
          <a:ln>
            <a:noFill/>
          </a:ln>
        </p:spPr>
      </p:pic>
      <p:sp>
        <p:nvSpPr>
          <p:cNvPr id="191" name="CustomShape 6"/>
          <p:cNvSpPr/>
          <p:nvPr/>
        </p:nvSpPr>
        <p:spPr>
          <a:xfrm>
            <a:off x="9974520" y="6122880"/>
            <a:ext cx="184824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1400" b="0" strike="noStrike" spc="-1">
                <a:solidFill>
                  <a:srgbClr val="000000"/>
                </a:solidFill>
                <a:latin typeface="Calibri"/>
              </a:rPr>
              <a:t>Llavors d'ortigues</a:t>
            </a:r>
            <a:endParaRPr lang="ca-ES" sz="1400" b="0" strike="noStrike" spc="-1">
              <a:latin typeface="Arial"/>
            </a:endParaRPr>
          </a:p>
        </p:txBody>
      </p:sp>
      <p:sp>
        <p:nvSpPr>
          <p:cNvPr id="192" name="CustomShape 7"/>
          <p:cNvSpPr/>
          <p:nvPr/>
        </p:nvSpPr>
        <p:spPr>
          <a:xfrm>
            <a:off x="243000" y="6197040"/>
            <a:ext cx="185004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1400" b="0" strike="noStrike" spc="-1">
                <a:solidFill>
                  <a:srgbClr val="000000"/>
                </a:solidFill>
                <a:latin typeface="Calibri"/>
              </a:rPr>
              <a:t>Llavors de malva</a:t>
            </a:r>
            <a:endParaRPr lang="ca-ES" sz="1400" b="0" strike="noStrike" spc="-1">
              <a:latin typeface="Arial"/>
            </a:endParaRPr>
          </a:p>
        </p:txBody>
      </p:sp>
      <p:sp>
        <p:nvSpPr>
          <p:cNvPr id="193" name="CustomShape 8"/>
          <p:cNvSpPr/>
          <p:nvPr/>
        </p:nvSpPr>
        <p:spPr>
          <a:xfrm>
            <a:off x="1883880" y="2847960"/>
            <a:ext cx="1550880" cy="3500280"/>
          </a:xfrm>
          <a:prstGeom prst="rect">
            <a:avLst/>
          </a:prstGeom>
          <a:solidFill>
            <a:srgbClr val="F3FFF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1400" b="0" strike="noStrike" spc="-1">
                <a:solidFill>
                  <a:srgbClr val="000000"/>
                </a:solidFill>
                <a:latin typeface="Calibri"/>
              </a:rPr>
              <a:t>Romaní </a:t>
            </a:r>
            <a:endParaRPr lang="ca-E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400" b="0" strike="noStrike" spc="-1">
              <a:latin typeface="Arial"/>
            </a:endParaRPr>
          </a:p>
        </p:txBody>
      </p:sp>
      <p:sp>
        <p:nvSpPr>
          <p:cNvPr id="194" name="CustomShape 9"/>
          <p:cNvSpPr/>
          <p:nvPr/>
        </p:nvSpPr>
        <p:spPr>
          <a:xfrm>
            <a:off x="3517560" y="2845800"/>
            <a:ext cx="1792440" cy="3656520"/>
          </a:xfrm>
          <a:prstGeom prst="rect">
            <a:avLst/>
          </a:prstGeom>
          <a:solidFill>
            <a:srgbClr val="F3FFF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1400" b="0" strike="noStrike" spc="-1">
                <a:solidFill>
                  <a:srgbClr val="000000"/>
                </a:solidFill>
                <a:latin typeface="Calibri"/>
              </a:rPr>
              <a:t>Estepes </a:t>
            </a:r>
            <a:r>
              <a:rPr lang="ca-ES" sz="1400" b="0" i="1" strike="noStrike" spc="-1">
                <a:solidFill>
                  <a:srgbClr val="000000"/>
                </a:solidFill>
                <a:latin typeface="Calibri"/>
              </a:rPr>
              <a:t>(Jaras</a:t>
            </a:r>
            <a:r>
              <a:rPr lang="ca-ES" sz="1400" b="0" strike="noStrike" spc="-1">
                <a:solidFill>
                  <a:srgbClr val="000000"/>
                </a:solidFill>
                <a:latin typeface="Calibri"/>
              </a:rPr>
              <a:t>, Cistus</a:t>
            </a:r>
            <a:r>
              <a:rPr lang="ca-ES" sz="1800" b="0" strike="noStrike" spc="-1">
                <a:solidFill>
                  <a:srgbClr val="000000"/>
                </a:solidFill>
                <a:latin typeface="Calibri"/>
              </a:rPr>
              <a:t>)</a:t>
            </a: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800" b="0" strike="noStrike" spc="-1">
              <a:latin typeface="Arial"/>
            </a:endParaRPr>
          </a:p>
        </p:txBody>
      </p:sp>
      <p:pic>
        <p:nvPicPr>
          <p:cNvPr id="195" name="Picture 18"/>
          <p:cNvPicPr/>
          <p:nvPr/>
        </p:nvPicPr>
        <p:blipFill>
          <a:blip r:embed="rId5"/>
          <a:srcRect l="19194" r="19718"/>
          <a:stretch/>
        </p:blipFill>
        <p:spPr>
          <a:xfrm>
            <a:off x="3616560" y="4842000"/>
            <a:ext cx="1509480" cy="1340640"/>
          </a:xfrm>
          <a:prstGeom prst="rect">
            <a:avLst/>
          </a:prstGeom>
          <a:ln>
            <a:noFill/>
          </a:ln>
        </p:spPr>
      </p:pic>
      <p:sp>
        <p:nvSpPr>
          <p:cNvPr id="196" name="CustomShape 10"/>
          <p:cNvSpPr/>
          <p:nvPr/>
        </p:nvSpPr>
        <p:spPr>
          <a:xfrm>
            <a:off x="3616560" y="6173640"/>
            <a:ext cx="169344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1400" b="0" strike="noStrike" spc="-1">
                <a:solidFill>
                  <a:srgbClr val="000000"/>
                </a:solidFill>
                <a:latin typeface="Calibri"/>
              </a:rPr>
              <a:t>Llavors d’estepes (</a:t>
            </a:r>
            <a:r>
              <a:rPr lang="ca-ES" sz="1400" b="0" i="1" strike="noStrike" spc="-1">
                <a:solidFill>
                  <a:srgbClr val="000000"/>
                </a:solidFill>
                <a:latin typeface="Calibri"/>
              </a:rPr>
              <a:t>Jaras</a:t>
            </a:r>
            <a:r>
              <a:rPr lang="ca-ES" sz="1400" b="0" strike="noStrike" spc="-1">
                <a:solidFill>
                  <a:srgbClr val="000000"/>
                </a:solidFill>
                <a:latin typeface="Calibri"/>
              </a:rPr>
              <a:t>)</a:t>
            </a:r>
            <a:endParaRPr lang="ca-ES" sz="1400" b="0" strike="noStrike" spc="-1">
              <a:latin typeface="Arial"/>
            </a:endParaRPr>
          </a:p>
        </p:txBody>
      </p:sp>
      <p:pic>
        <p:nvPicPr>
          <p:cNvPr id="197" name="Picture 22"/>
          <p:cNvPicPr/>
          <p:nvPr/>
        </p:nvPicPr>
        <p:blipFill>
          <a:blip r:embed="rId6"/>
          <a:stretch/>
        </p:blipFill>
        <p:spPr>
          <a:xfrm>
            <a:off x="6265440" y="4254840"/>
            <a:ext cx="2892240" cy="1918080"/>
          </a:xfrm>
          <a:prstGeom prst="rect">
            <a:avLst/>
          </a:prstGeom>
          <a:ln>
            <a:noFill/>
          </a:ln>
        </p:spPr>
      </p:pic>
      <p:pic>
        <p:nvPicPr>
          <p:cNvPr id="198" name="Picture 4"/>
          <p:cNvPicPr/>
          <p:nvPr/>
        </p:nvPicPr>
        <p:blipFill>
          <a:blip r:embed="rId7"/>
          <a:stretch/>
        </p:blipFill>
        <p:spPr>
          <a:xfrm>
            <a:off x="340200" y="4836600"/>
            <a:ext cx="1336680" cy="1336680"/>
          </a:xfrm>
          <a:prstGeom prst="rect">
            <a:avLst/>
          </a:prstGeom>
          <a:ln>
            <a:noFill/>
          </a:ln>
        </p:spPr>
      </p:pic>
      <p:pic>
        <p:nvPicPr>
          <p:cNvPr id="199" name="Picture 6"/>
          <p:cNvPicPr/>
          <p:nvPr/>
        </p:nvPicPr>
        <p:blipFill>
          <a:blip r:embed="rId8"/>
          <a:stretch/>
        </p:blipFill>
        <p:spPr>
          <a:xfrm>
            <a:off x="340200" y="3347280"/>
            <a:ext cx="1270080" cy="1270080"/>
          </a:xfrm>
          <a:prstGeom prst="rect">
            <a:avLst/>
          </a:prstGeom>
          <a:ln>
            <a:noFill/>
          </a:ln>
        </p:spPr>
      </p:pic>
      <p:pic>
        <p:nvPicPr>
          <p:cNvPr id="200" name="Picture 14"/>
          <p:cNvPicPr/>
          <p:nvPr/>
        </p:nvPicPr>
        <p:blipFill>
          <a:blip r:embed="rId9"/>
          <a:stretch/>
        </p:blipFill>
        <p:spPr>
          <a:xfrm>
            <a:off x="1941480" y="3351240"/>
            <a:ext cx="1341000" cy="1341000"/>
          </a:xfrm>
          <a:prstGeom prst="rect">
            <a:avLst/>
          </a:prstGeom>
          <a:ln>
            <a:noFill/>
          </a:ln>
        </p:spPr>
      </p:pic>
      <p:pic>
        <p:nvPicPr>
          <p:cNvPr id="201" name="Picture 12"/>
          <p:cNvPicPr/>
          <p:nvPr/>
        </p:nvPicPr>
        <p:blipFill>
          <a:blip r:embed="rId10"/>
          <a:srcRect b="8022"/>
          <a:stretch/>
        </p:blipFill>
        <p:spPr>
          <a:xfrm>
            <a:off x="1941480" y="4880520"/>
            <a:ext cx="1278720" cy="1242000"/>
          </a:xfrm>
          <a:prstGeom prst="rect">
            <a:avLst/>
          </a:prstGeom>
          <a:ln>
            <a:noFill/>
          </a:ln>
        </p:spPr>
      </p:pic>
      <p:sp>
        <p:nvSpPr>
          <p:cNvPr id="202" name="CustomShape 11"/>
          <p:cNvSpPr/>
          <p:nvPr/>
        </p:nvSpPr>
        <p:spPr>
          <a:xfrm>
            <a:off x="1799280" y="6197040"/>
            <a:ext cx="169344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1400" b="0" strike="noStrike" spc="-1">
                <a:solidFill>
                  <a:srgbClr val="000000"/>
                </a:solidFill>
                <a:latin typeface="Calibri"/>
              </a:rPr>
              <a:t>Llavors de romaní</a:t>
            </a:r>
            <a:endParaRPr lang="ca-ES" sz="1400" b="0" strike="noStrike" spc="-1">
              <a:latin typeface="Arial"/>
            </a:endParaRPr>
          </a:p>
        </p:txBody>
      </p:sp>
      <p:pic>
        <p:nvPicPr>
          <p:cNvPr id="203" name="Picture 16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3625200" y="3346560"/>
            <a:ext cx="1535040" cy="1271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331</Words>
  <Application>Microsoft Office PowerPoint</Application>
  <PresentationFormat>Panorámica</PresentationFormat>
  <Paragraphs>117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</dc:creator>
  <cp:lastModifiedBy>Usuari</cp:lastModifiedBy>
  <cp:revision>4</cp:revision>
  <dcterms:created xsi:type="dcterms:W3CDTF">2022-04-21T05:46:28Z</dcterms:created>
  <dcterms:modified xsi:type="dcterms:W3CDTF">2023-07-03T09:57:33Z</dcterms:modified>
</cp:coreProperties>
</file>